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app.xml" ContentType="application/vnd.openxmlformats-officedocument.extended-properties+xml"/>
  <Override PartName="/docProps/core.xml" ContentType="application/vnd.openxmlformats-package.core-properties+xml"/>
  <Override PartName="/ppt/_rels/presentation.xml.rels" ContentType="application/vnd.openxmlformats-package.relationships+xml"/>
  <Override PartName="/ppt/media/image7.png" ContentType="image/png"/>
  <Override PartName="/ppt/media/image2.png" ContentType="image/png"/>
  <Override PartName="/ppt/media/image1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6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83678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388080" y="3098160"/>
            <a:ext cx="83678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467604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388080" y="309816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4676040" y="309816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217320" y="148968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046920" y="148968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388080" y="309816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217320" y="309816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046920" y="309816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388080" y="1489680"/>
            <a:ext cx="8367840" cy="3078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8367840" cy="3078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4083480" cy="3078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6040" y="1489680"/>
            <a:ext cx="4083480" cy="3078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388080" y="457920"/>
            <a:ext cx="8367840" cy="3180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6040" y="1489680"/>
            <a:ext cx="4083480" cy="3078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388080" y="309816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388080" y="1489680"/>
            <a:ext cx="8367840" cy="3078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4083480" cy="3078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604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6040" y="309816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604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388080" y="3098160"/>
            <a:ext cx="83678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83678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388080" y="3098160"/>
            <a:ext cx="83678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604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388080" y="309816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6040" y="309816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17320" y="148968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46920" y="148968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388080" y="309816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17320" y="309816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46920" y="3098160"/>
            <a:ext cx="26942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8367840" cy="3078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4083480" cy="3078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4676040" y="1489680"/>
            <a:ext cx="4083480" cy="3078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388080" y="457920"/>
            <a:ext cx="8367840" cy="3180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6040" y="1489680"/>
            <a:ext cx="4083480" cy="3078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388080" y="309816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4083480" cy="3078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604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676040" y="309816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lIns="0" rIns="0" tIns="0" bIns="0" anchor="ctr"/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38808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6040" y="1489680"/>
            <a:ext cx="408348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388080" y="3098160"/>
            <a:ext cx="8367840" cy="14684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1524960" y="672480"/>
            <a:ext cx="1081440" cy="1124640"/>
          </a:xfrm>
          <a:custGeom>
            <a:avLst/>
            <a:gdLst/>
            <a:ahLst/>
            <a:rect l="l" t="t" r="r" b="b"/>
            <a:pathLst>
              <a:path w="43265" h="44998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440">
            <a:solidFill>
              <a:schemeClr val="accent5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 rot="10800000">
            <a:off x="7619040" y="4467960"/>
            <a:ext cx="1081440" cy="1124640"/>
          </a:xfrm>
          <a:custGeom>
            <a:avLst/>
            <a:gdLst/>
            <a:ahLst/>
            <a:rect l="l" t="t" r="r" b="b"/>
            <a:pathLst>
              <a:path w="43265" h="44998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440">
            <a:solidFill>
              <a:schemeClr val="accent5"/>
            </a:solidFill>
            <a:miter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4359600" y="2817360"/>
            <a:ext cx="424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accent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1680480" y="1189080"/>
            <a:ext cx="5783040" cy="1456920"/>
          </a:xfrm>
          <a:prstGeom prst="rect">
            <a:avLst/>
          </a:prstGeom>
        </p:spPr>
        <p:txBody>
          <a:bodyPr tIns="91440" bIns="91440" anchor="b">
            <a:normAutofit/>
          </a:bodyPr>
          <a:p>
            <a:r>
              <a:rPr b="0" lang="pt-BR" sz="40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</a:pPr>
            <a:fld id="{A086203D-2C31-4EC3-91E0-F1345F816497}" type="slidenum">
              <a:rPr b="0" lang="pt-BR" sz="1000" spc="-1" strike="noStrike">
                <a:solidFill>
                  <a:srgbClr val="ffffff"/>
                </a:solidFill>
                <a:latin typeface="Roboto"/>
                <a:ea typeface="Roboto"/>
              </a:rPr>
              <a:t>&lt;número&gt;</a:t>
            </a:fld>
            <a:endParaRPr b="0" lang="pt-BR" sz="1000" spc="-1" strike="noStrike">
              <a:latin typeface="Times New Roman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4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517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492480" y="1260360"/>
            <a:ext cx="424440" cy="3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accent4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3" name="PlaceHolder 2"/>
          <p:cNvSpPr>
            <a:spLocks noGrp="1"/>
          </p:cNvSpPr>
          <p:nvPr>
            <p:ph type="title"/>
          </p:nvPr>
        </p:nvSpPr>
        <p:spPr>
          <a:xfrm>
            <a:off x="388080" y="457920"/>
            <a:ext cx="8367840" cy="685800"/>
          </a:xfrm>
          <a:prstGeom prst="rect">
            <a:avLst/>
          </a:prstGeom>
        </p:spPr>
        <p:txBody>
          <a:bodyPr tIns="91440" bIns="91440" anchor="b">
            <a:normAutofit/>
          </a:bodyPr>
          <a:p>
            <a:r>
              <a:rPr b="0" lang="pt-BR" sz="3000" spc="-1" strike="noStrike">
                <a:solidFill>
                  <a:srgbClr val="000000"/>
                </a:solidFill>
                <a:latin typeface="Arial"/>
              </a:rPr>
              <a:t>Clique para editar o formato do texto do título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body"/>
          </p:nvPr>
        </p:nvSpPr>
        <p:spPr>
          <a:xfrm>
            <a:off x="388080" y="1489680"/>
            <a:ext cx="8367840" cy="3078720"/>
          </a:xfrm>
          <a:prstGeom prst="rect">
            <a:avLst/>
          </a:prstGeom>
        </p:spPr>
        <p:txBody>
          <a:bodyPr tIns="91440" bIns="9144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Clique para editar o formato do texto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2.º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3.º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4.º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5.º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6.º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7.º nível da estrutura de tópicos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sldNum"/>
          </p:nvPr>
        </p:nvSpPr>
        <p:spPr>
          <a:xfrm>
            <a:off x="8472600" y="4663080"/>
            <a:ext cx="548280" cy="393120"/>
          </a:xfrm>
          <a:prstGeom prst="rect">
            <a:avLst/>
          </a:prstGeom>
        </p:spPr>
        <p:txBody>
          <a:bodyPr tIns="91440" bIns="91440" anchor="ctr">
            <a:normAutofit/>
          </a:bodyPr>
          <a:p>
            <a:pPr algn="r">
              <a:lnSpc>
                <a:spcPct val="100000"/>
              </a:lnSpc>
            </a:pPr>
            <a:fld id="{6489BFD9-5C32-4760-8B69-125386A552BA}" type="slidenum">
              <a:rPr b="0" lang="pt-BR" sz="1000" spc="-1" strike="noStrike">
                <a:solidFill>
                  <a:srgbClr val="ffffff"/>
                </a:solidFill>
                <a:latin typeface="Roboto"/>
                <a:ea typeface="Roboto"/>
              </a:rPr>
              <a:t>&lt;número&gt;</a:t>
            </a:fld>
            <a:endParaRPr b="0" lang="pt-BR" sz="10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5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5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5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5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5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1680480" y="1189080"/>
            <a:ext cx="5783040" cy="14569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 algn="ctr">
              <a:lnSpc>
                <a:spcPct val="100000"/>
              </a:lnSpc>
            </a:pPr>
            <a:r>
              <a:rPr b="0" lang="pt-BR" sz="4000" spc="-1" strike="noStrike">
                <a:solidFill>
                  <a:srgbClr val="ffffff"/>
                </a:solidFill>
                <a:latin typeface="Roboto Slab"/>
                <a:ea typeface="Roboto Slab"/>
              </a:rPr>
              <a:t>Segmentação de Lesões de Pele</a:t>
            </a:r>
            <a:endParaRPr b="0" lang="pt-BR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TextShape 2"/>
          <p:cNvSpPr txBox="1"/>
          <p:nvPr/>
        </p:nvSpPr>
        <p:spPr>
          <a:xfrm>
            <a:off x="1680480" y="3049560"/>
            <a:ext cx="5783040" cy="9086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ctr">
              <a:lnSpc>
                <a:spcPct val="100000"/>
              </a:lnSpc>
            </a:pPr>
            <a:r>
              <a:rPr b="0" lang="pt-BR" sz="2400" spc="-1" strike="noStrike">
                <a:solidFill>
                  <a:srgbClr val="8bc34a"/>
                </a:solidFill>
                <a:latin typeface="Roboto Slab"/>
                <a:ea typeface="Roboto Slab"/>
              </a:rPr>
              <a:t>Caio Monteiro de Oliveira</a:t>
            </a:r>
            <a:endParaRPr b="0" lang="pt-BR" sz="2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2400" spc="-1" strike="noStrike">
                <a:solidFill>
                  <a:srgbClr val="8bc34a"/>
                </a:solidFill>
                <a:latin typeface="Roboto Slab"/>
                <a:ea typeface="Roboto Slab"/>
              </a:rPr>
              <a:t>Lucas Gomes dos Santos</a:t>
            </a:r>
            <a:endParaRPr b="0" lang="pt-BR" sz="2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5. Resultados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388080" y="135972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Tabela de 5 epochs: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Tabela no melhor caso testado de 10 epochs:</a:t>
            </a:r>
            <a:br/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Tabela de 10 epochs: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3" name="Google Shape;120;p22" descr=""/>
          <p:cNvPicPr/>
          <p:nvPr/>
        </p:nvPicPr>
        <p:blipFill>
          <a:blip r:embed="rId1"/>
          <a:stretch/>
        </p:blipFill>
        <p:spPr>
          <a:xfrm>
            <a:off x="192960" y="1766520"/>
            <a:ext cx="8902080" cy="1217520"/>
          </a:xfrm>
          <a:prstGeom prst="rect">
            <a:avLst/>
          </a:prstGeom>
          <a:ln>
            <a:noFill/>
          </a:ln>
        </p:spPr>
      </p:pic>
      <p:pic>
        <p:nvPicPr>
          <p:cNvPr id="104" name="Google Shape;121;p22" descr=""/>
          <p:cNvPicPr/>
          <p:nvPr/>
        </p:nvPicPr>
        <p:blipFill>
          <a:blip r:embed="rId2"/>
          <a:stretch/>
        </p:blipFill>
        <p:spPr>
          <a:xfrm>
            <a:off x="192960" y="3512160"/>
            <a:ext cx="8902080" cy="1249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5. Resultados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388080" y="148968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Tabela de 15 epochs: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07" name="Google Shape;128;p23" descr=""/>
          <p:cNvPicPr/>
          <p:nvPr/>
        </p:nvPicPr>
        <p:blipFill>
          <a:blip r:embed="rId1"/>
          <a:stretch/>
        </p:blipFill>
        <p:spPr>
          <a:xfrm>
            <a:off x="229320" y="2082960"/>
            <a:ext cx="8685000" cy="1716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5. Resultados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TextShape 2"/>
          <p:cNvSpPr txBox="1"/>
          <p:nvPr/>
        </p:nvSpPr>
        <p:spPr>
          <a:xfrm>
            <a:off x="388080" y="148968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  <a:spcAft>
                <a:spcPts val="1199"/>
              </a:spcAft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Tabela de 20 epochs: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0" name="Google Shape;135;p24" descr=""/>
          <p:cNvPicPr/>
          <p:nvPr/>
        </p:nvPicPr>
        <p:blipFill>
          <a:blip r:embed="rId1"/>
          <a:stretch/>
        </p:blipFill>
        <p:spPr>
          <a:xfrm>
            <a:off x="130680" y="2021400"/>
            <a:ext cx="8881920" cy="22831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5. Resultados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388080" y="148968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just">
              <a:lnSpc>
                <a:spcPct val="115000"/>
              </a:lnSpc>
            </a:pPr>
            <a:r>
              <a:rPr b="0" lang="pt-BR" sz="1600" spc="-1" strike="noStrike">
                <a:solidFill>
                  <a:srgbClr val="ffffff"/>
                </a:solidFill>
                <a:latin typeface="Roboto"/>
                <a:ea typeface="Roboto"/>
              </a:rPr>
              <a:t>Os dados gerados a partir do treinamento são consumidos: </a:t>
            </a:r>
            <a:endParaRPr b="0" lang="pt-BR" sz="1600" spc="-1" strike="noStrike">
              <a:solidFill>
                <a:srgbClr val="000000"/>
              </a:solidFill>
              <a:latin typeface="Arial"/>
            </a:endParaRPr>
          </a:p>
          <a:p>
            <a:pPr marL="457200" algn="just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● </a:t>
            </a:r>
            <a:r>
              <a:rPr b="0" lang="pt-BR" sz="1600" spc="-1" strike="noStrike">
                <a:solidFill>
                  <a:srgbClr val="ffffff"/>
                </a:solidFill>
                <a:latin typeface="Roboto"/>
                <a:ea typeface="Roboto"/>
              </a:rPr>
              <a:t>Um conjunto de imagens segmentadas são geradas no formato de composição: imagem original, máscara e a máscara prevista pelo modelo</a:t>
            </a:r>
            <a:endParaRPr b="0" lang="pt-BR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3" name="Google Shape;142;p25" descr=""/>
          <p:cNvPicPr/>
          <p:nvPr/>
        </p:nvPicPr>
        <p:blipFill>
          <a:blip r:embed="rId1"/>
          <a:stretch/>
        </p:blipFill>
        <p:spPr>
          <a:xfrm>
            <a:off x="866520" y="2701800"/>
            <a:ext cx="6880320" cy="22348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5. Resultados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388080" y="148968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just">
              <a:lnSpc>
                <a:spcPct val="115000"/>
              </a:lnSpc>
            </a:pPr>
            <a:r>
              <a:rPr b="0" lang="pt-BR" sz="1600" spc="-1" strike="noStrike">
                <a:solidFill>
                  <a:srgbClr val="ffffff"/>
                </a:solidFill>
                <a:latin typeface="Roboto"/>
                <a:ea typeface="Roboto"/>
              </a:rPr>
              <a:t>Um exemplo nos estágios finais do treinamento com 20 epochs: </a:t>
            </a:r>
            <a:endParaRPr b="0" lang="pt-BR" sz="1600" spc="-1" strike="noStrike">
              <a:solidFill>
                <a:srgbClr val="000000"/>
              </a:solidFill>
              <a:latin typeface="Arial"/>
            </a:endParaRPr>
          </a:p>
          <a:p>
            <a:pPr marL="457200" algn="just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endParaRPr b="0" lang="pt-BR" sz="16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6" name="Google Shape;149;p26" descr=""/>
          <p:cNvPicPr/>
          <p:nvPr/>
        </p:nvPicPr>
        <p:blipFill>
          <a:blip r:embed="rId1"/>
          <a:stretch/>
        </p:blipFill>
        <p:spPr>
          <a:xfrm>
            <a:off x="388080" y="2130480"/>
            <a:ext cx="7505280" cy="2437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6. Conclusão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388080" y="148968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just">
              <a:lnSpc>
                <a:spcPct val="100000"/>
              </a:lnSpc>
            </a:pPr>
            <a:r>
              <a:rPr b="0" lang="pt-BR" sz="6769" spc="-1" strike="noStrike">
                <a:solidFill>
                  <a:srgbClr val="ffffff"/>
                </a:solidFill>
                <a:latin typeface="Roboto"/>
                <a:ea typeface="Roboto"/>
              </a:rPr>
              <a:t>Objetivo: Diagnosticar lesões de pele por meio de segmentação</a:t>
            </a:r>
            <a:endParaRPr b="0" lang="pt-BR" sz="6769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99"/>
              </a:spcBef>
            </a:pPr>
            <a:r>
              <a:rPr b="0" lang="pt-BR" sz="6769" spc="-1" strike="noStrike">
                <a:solidFill>
                  <a:srgbClr val="ffffff"/>
                </a:solidFill>
                <a:latin typeface="Roboto"/>
                <a:ea typeface="Roboto"/>
              </a:rPr>
              <a:t>Importância: Detecção precoce e tratamento eficaz de doenças dermatológicas.</a:t>
            </a:r>
            <a:endParaRPr b="0" lang="pt-BR" sz="6769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99"/>
              </a:spcBef>
            </a:pPr>
            <a:r>
              <a:rPr b="0" lang="pt-BR" sz="6769" spc="-1" strike="noStrike">
                <a:solidFill>
                  <a:srgbClr val="ffffff"/>
                </a:solidFill>
                <a:latin typeface="Roboto"/>
                <a:ea typeface="Roboto"/>
              </a:rPr>
              <a:t>Progresso do Modelo:</a:t>
            </a:r>
            <a:endParaRPr b="0" lang="pt-BR" sz="6769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99"/>
              </a:spcBef>
            </a:pPr>
            <a:r>
              <a:rPr b="0" lang="pt-BR" sz="6769" spc="-1" strike="noStrike">
                <a:solidFill>
                  <a:srgbClr val="ffffff"/>
                </a:solidFill>
                <a:latin typeface="Roboto"/>
                <a:ea typeface="Roboto"/>
              </a:rPr>
              <a:t>	</a:t>
            </a:r>
            <a:r>
              <a:rPr b="0" lang="pt-BR" sz="6769" spc="-1" strike="noStrike">
                <a:solidFill>
                  <a:srgbClr val="ffffff"/>
                </a:solidFill>
                <a:latin typeface="Roboto"/>
                <a:ea typeface="Roboto"/>
              </a:rPr>
              <a:t>Inicial: Desempenho ruim a moderado.</a:t>
            </a:r>
            <a:endParaRPr b="0" lang="pt-BR" sz="6769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99"/>
              </a:spcBef>
            </a:pPr>
            <a:r>
              <a:rPr b="0" lang="pt-BR" sz="6769" spc="-1" strike="noStrike">
                <a:solidFill>
                  <a:srgbClr val="ffffff"/>
                </a:solidFill>
                <a:latin typeface="Roboto"/>
                <a:ea typeface="Roboto"/>
              </a:rPr>
              <a:t>Evolução: Melhoria significativa durante o treinamento.</a:t>
            </a:r>
            <a:endParaRPr b="0" lang="pt-BR" sz="6769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99"/>
              </a:spcBef>
            </a:pPr>
            <a:r>
              <a:rPr b="0" lang="pt-BR" sz="6769" spc="-1" strike="noStrike">
                <a:solidFill>
                  <a:srgbClr val="ffffff"/>
                </a:solidFill>
                <a:latin typeface="Roboto"/>
                <a:ea typeface="Roboto"/>
              </a:rPr>
              <a:t>Aplicação Clínica: Auxílio no diagnóstico dermatológico.</a:t>
            </a:r>
            <a:endParaRPr b="0" lang="pt-BR" sz="6769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99"/>
              </a:spcBef>
            </a:pPr>
            <a:r>
              <a:rPr b="0" lang="pt-BR" sz="6769" spc="-1" strike="noStrike">
                <a:solidFill>
                  <a:srgbClr val="ffffff"/>
                </a:solidFill>
                <a:latin typeface="Roboto"/>
                <a:ea typeface="Roboto"/>
              </a:rPr>
              <a:t>Aprendizado de Máquina: Refinamento contínuo via iterações de treinamento.</a:t>
            </a:r>
            <a:endParaRPr b="0" lang="pt-BR" sz="6769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99"/>
              </a:spcBef>
            </a:pPr>
            <a:r>
              <a:rPr b="1" lang="pt-BR" sz="6769" spc="-1" strike="noStrike">
                <a:solidFill>
                  <a:srgbClr val="ffffff"/>
                </a:solidFill>
                <a:latin typeface="Roboto"/>
                <a:ea typeface="Roboto"/>
              </a:rPr>
              <a:t>Resultado</a:t>
            </a:r>
            <a:r>
              <a:rPr b="0" lang="pt-BR" sz="6769" spc="-1" strike="noStrike">
                <a:solidFill>
                  <a:srgbClr val="ffffff"/>
                </a:solidFill>
                <a:latin typeface="Roboto"/>
                <a:ea typeface="Roboto"/>
              </a:rPr>
              <a:t>: Modelo é muito eficaz na segmentação de lesões.</a:t>
            </a:r>
            <a:endParaRPr b="0" lang="pt-BR" sz="6769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99"/>
              </a:spcBef>
            </a:pPr>
            <a:endParaRPr b="0" lang="pt-BR" sz="6769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0000"/>
              </a:lnSpc>
              <a:spcBef>
                <a:spcPts val="1199"/>
              </a:spcBef>
            </a:pPr>
            <a:endParaRPr b="0" lang="pt-BR" sz="6769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endParaRPr b="0" lang="pt-BR" sz="6769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29" dur="indefinite" restart="never" nodeType="tmRoot">
          <p:childTnLst>
            <p:seq>
              <p:cTn id="3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388080" y="0"/>
            <a:ext cx="8367840" cy="5143320"/>
          </a:xfrm>
          <a:prstGeom prst="rect">
            <a:avLst/>
          </a:prstGeom>
          <a:noFill/>
          <a:ln>
            <a:noFill/>
          </a:ln>
        </p:spPr>
        <p:txBody>
          <a:bodyPr tIns="91440" bIns="91440" anchor="ctr">
            <a:normAutofit/>
          </a:bodyPr>
          <a:p>
            <a:pPr algn="ctr">
              <a:lnSpc>
                <a:spcPct val="100000"/>
              </a:lnSpc>
            </a:pPr>
            <a:r>
              <a:rPr b="0" lang="pt-BR" sz="6000" spc="-1" strike="noStrike">
                <a:solidFill>
                  <a:srgbClr val="ffffff"/>
                </a:solidFill>
                <a:latin typeface="Roboto Slab"/>
                <a:ea typeface="Roboto Slab"/>
              </a:rPr>
              <a:t>Fim</a:t>
            </a:r>
            <a:endParaRPr b="0" lang="pt-BR" sz="6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388080" y="3291840"/>
            <a:ext cx="8367840" cy="12765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Sumário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388080" y="148968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>
              <a:lnSpc>
                <a:spcPct val="115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1. Introdução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2. Objetivo da Pesquisa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3. Arquitetura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4. Metodologia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5. Resultados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6. Conclusão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 marL="457200" indent="-418680">
              <a:lnSpc>
                <a:spcPct val="100000"/>
              </a:lnSpc>
              <a:buClr>
                <a:srgbClr val="ffffff"/>
              </a:buClr>
              <a:buFont typeface="Roboto Slab"/>
              <a:buAutoNum type="arabicPeriod"/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Introdução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388080" y="148968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just">
              <a:lnSpc>
                <a:spcPct val="115000"/>
              </a:lnSpc>
            </a:pPr>
            <a:r>
              <a:rPr b="0" lang="pt-BR" sz="1500" spc="-1" strike="noStrike">
                <a:solidFill>
                  <a:srgbClr val="ffffff"/>
                </a:solidFill>
                <a:latin typeface="Roboto"/>
                <a:ea typeface="Roboto"/>
              </a:rPr>
              <a:t>As lesões de pele, conforme destacado no artigo "Rethinking skin lesion segmentation in a convolutional classifier", têm o potencial de servir como indicadores de várias outras condições médicas. Dessa forma, por serem comuns no contexto brasileiro, isso se torna uma preocupação relevante.</a:t>
            </a: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15000"/>
              </a:lnSpc>
              <a:spcBef>
                <a:spcPts val="1199"/>
              </a:spcBef>
            </a:pP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0" lang="pt-BR" sz="1500" spc="-1" strike="noStrike">
                <a:solidFill>
                  <a:srgbClr val="ffffff"/>
                </a:solidFill>
                <a:latin typeface="Roboto"/>
                <a:ea typeface="Roboto"/>
              </a:rPr>
              <a:t>Enfrenta-se um desafio no processo de capacitação dos profissionais de saúde, conforme destacado no artigo "Learning to Detect, Categorize, and Identify Skin Lesions". Esse desafio decorre de diversos fatores, incluindo a fadiga, a falta de experiência do profissional com lesões específicas e a presença de subjetividade, entre outras complicações.</a:t>
            </a: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2. Objetivo da Pesquisa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TextShape 2"/>
          <p:cNvSpPr txBox="1"/>
          <p:nvPr/>
        </p:nvSpPr>
        <p:spPr>
          <a:xfrm>
            <a:off x="388080" y="148968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just">
              <a:lnSpc>
                <a:spcPct val="115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O objetivo central deste estudo foi utilizar um algoritmo de alta sofisticação com o propósito fundamental de realizar a segmentação precisa de lesões cutâneas. E posteriormente, avaliar se o seu uso é produtivo ou não. 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Essa iniciativa visa fornecer um auxílio valioso aos profissionais da área médica.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3. Arquitetura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388080" y="148968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just">
              <a:lnSpc>
                <a:spcPct val="115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A arquitetura é dividida em duas componentes distintas: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15000"/>
              </a:lnSpc>
              <a:spcBef>
                <a:spcPts val="1199"/>
              </a:spcBef>
            </a:pPr>
            <a:r>
              <a:rPr b="1" lang="pt-BR" sz="1800" spc="-1" strike="noStrike">
                <a:solidFill>
                  <a:srgbClr val="ffffff"/>
                </a:solidFill>
                <a:latin typeface="Roboto"/>
                <a:ea typeface="Roboto"/>
              </a:rPr>
              <a:t>Primeira Parte: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 algn="just">
              <a:lnSpc>
                <a:spcPct val="115000"/>
              </a:lnSpc>
              <a:spcBef>
                <a:spcPts val="1199"/>
              </a:spcBef>
              <a:buClr>
                <a:srgbClr val="ffffff"/>
              </a:buClr>
              <a:buFont typeface="Roboto"/>
              <a:buChar char="●"/>
            </a:pPr>
            <a:r>
              <a:rPr b="0" lang="pt-BR" sz="1650" spc="-1" strike="noStrike">
                <a:solidFill>
                  <a:srgbClr val="ffffff"/>
                </a:solidFill>
                <a:latin typeface="Roboto"/>
                <a:ea typeface="Roboto"/>
              </a:rPr>
              <a:t>Localizam-se os codificadores, os quais consistem em dois blocos de convolução 2x2.</a:t>
            </a:r>
            <a:endParaRPr b="0" lang="pt-BR" sz="1650" spc="-1" strike="noStrike">
              <a:solidFill>
                <a:srgbClr val="000000"/>
              </a:solidFill>
              <a:latin typeface="Arial"/>
            </a:endParaRPr>
          </a:p>
          <a:p>
            <a:pPr marL="457200" indent="-317160" algn="just">
              <a:lnSpc>
                <a:spcPct val="115000"/>
              </a:lnSpc>
              <a:buClr>
                <a:srgbClr val="ffffff"/>
              </a:buClr>
              <a:buFont typeface="Roboto"/>
              <a:buChar char="●"/>
            </a:pPr>
            <a:r>
              <a:rPr b="0" lang="pt-BR" sz="1650" spc="-1" strike="noStrike">
                <a:solidFill>
                  <a:srgbClr val="ffffff"/>
                </a:solidFill>
                <a:latin typeface="Roboto"/>
                <a:ea typeface="Roboto"/>
              </a:rPr>
              <a:t>Integra-se uma unidade de ativação ReLU (Unidade Linear Retificada).</a:t>
            </a:r>
            <a:endParaRPr b="0" lang="pt-BR" sz="165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15000"/>
              </a:lnSpc>
              <a:spcBef>
                <a:spcPts val="1199"/>
              </a:spcBef>
            </a:pPr>
            <a:r>
              <a:rPr b="0" lang="pt-BR" sz="1650" spc="-1" strike="noStrike">
                <a:solidFill>
                  <a:srgbClr val="ffffff"/>
                </a:solidFill>
                <a:latin typeface="Roboto"/>
                <a:ea typeface="Roboto"/>
              </a:rPr>
              <a:t>Esses blocos têm a função de reduzir a dimensão da imagem por meio de operações de convolução, ao mesmo tempo em que capturam suas características através da aplicação de filtros.</a:t>
            </a:r>
            <a:endParaRPr b="0" lang="pt-BR" sz="165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15000"/>
              </a:lnSpc>
              <a:spcBef>
                <a:spcPts val="1199"/>
              </a:spcBef>
            </a:pPr>
            <a:r>
              <a:rPr b="0" lang="pt-BR" sz="1650" spc="-1" strike="noStrike">
                <a:solidFill>
                  <a:srgbClr val="ffffff"/>
                </a:solidFill>
                <a:latin typeface="Roboto"/>
                <a:ea typeface="Roboto"/>
              </a:rPr>
              <a:t>À medida que a etapa de codificação da imagem se desenrola, os dados são bem condensados, resultando em uma representação altamente compacta da imagem.</a:t>
            </a:r>
            <a:endParaRPr b="0" lang="pt-BR" sz="165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endParaRPr b="0" lang="pt-BR" sz="165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3. Arquitetura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extShape 2"/>
          <p:cNvSpPr txBox="1"/>
          <p:nvPr/>
        </p:nvSpPr>
        <p:spPr>
          <a:xfrm>
            <a:off x="388080" y="1489680"/>
            <a:ext cx="8367840" cy="34452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just">
              <a:lnSpc>
                <a:spcPct val="115000"/>
              </a:lnSpc>
            </a:pPr>
            <a:r>
              <a:rPr b="1" lang="pt-BR" sz="2500" spc="-1" strike="noStrike">
                <a:solidFill>
                  <a:srgbClr val="ffffff"/>
                </a:solidFill>
                <a:latin typeface="Roboto"/>
                <a:ea typeface="Roboto"/>
              </a:rPr>
              <a:t>Segunda Parte:</a:t>
            </a:r>
            <a:endParaRPr b="0" lang="pt-BR" sz="2500" spc="-1" strike="noStrike">
              <a:solidFill>
                <a:srgbClr val="000000"/>
              </a:solidFill>
              <a:latin typeface="Arial"/>
            </a:endParaRPr>
          </a:p>
          <a:p>
            <a:pPr marL="457200" indent="-305640" algn="just">
              <a:lnSpc>
                <a:spcPct val="115000"/>
              </a:lnSpc>
              <a:spcBef>
                <a:spcPts val="1199"/>
              </a:spcBef>
              <a:buClr>
                <a:srgbClr val="ffffff"/>
              </a:buClr>
              <a:buFont typeface="Roboto"/>
              <a:buChar char="●"/>
            </a:pPr>
            <a:r>
              <a:rPr b="0" lang="pt-BR" sz="2560" spc="-1" strike="noStrike">
                <a:solidFill>
                  <a:srgbClr val="ffffff"/>
                </a:solidFill>
                <a:latin typeface="Roboto"/>
                <a:ea typeface="Roboto"/>
              </a:rPr>
              <a:t>Nesta fase, os decodificadores entram em cena realizando a segmentação efetiva da imagem.</a:t>
            </a:r>
            <a:br/>
            <a:r>
              <a:rPr b="0" lang="pt-BR" sz="2560" spc="-1" strike="noStrike">
                <a:solidFill>
                  <a:srgbClr val="ffffff"/>
                </a:solidFill>
                <a:latin typeface="Roboto"/>
              </a:rPr>
              <a:t> </a:t>
            </a:r>
            <a:endParaRPr b="0" lang="pt-BR" sz="256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05640" algn="just">
              <a:lnSpc>
                <a:spcPct val="115000"/>
              </a:lnSpc>
              <a:buClr>
                <a:srgbClr val="ffffff"/>
              </a:buClr>
              <a:buFont typeface="Roboto"/>
              <a:buChar char="○"/>
            </a:pPr>
            <a:r>
              <a:rPr b="0" lang="pt-BR" sz="2560" spc="-1" strike="noStrike">
                <a:solidFill>
                  <a:srgbClr val="ffffff"/>
                </a:solidFill>
                <a:latin typeface="Roboto"/>
                <a:ea typeface="Roboto"/>
              </a:rPr>
              <a:t>Os dados obtidos anteriormente através dos codificadores não contêm informações sobre a localização dos objetos identificados na imagem original, nem detalhes sobre suas respectivas áreas.</a:t>
            </a:r>
            <a:br/>
            <a:r>
              <a:rPr b="0" lang="pt-BR" sz="2560" spc="-1" strike="noStrike">
                <a:solidFill>
                  <a:srgbClr val="ffffff"/>
                </a:solidFill>
                <a:latin typeface="Roboto"/>
              </a:rPr>
              <a:t> </a:t>
            </a:r>
            <a:endParaRPr b="0" lang="pt-BR" sz="2560" spc="-1" strike="noStrike">
              <a:solidFill>
                <a:srgbClr val="000000"/>
              </a:solidFill>
              <a:latin typeface="Arial"/>
            </a:endParaRPr>
          </a:p>
          <a:p>
            <a:pPr marL="457200" indent="-305640" algn="just">
              <a:lnSpc>
                <a:spcPct val="115000"/>
              </a:lnSpc>
              <a:buClr>
                <a:srgbClr val="ffffff"/>
              </a:buClr>
              <a:buFont typeface="Roboto"/>
              <a:buChar char="●"/>
            </a:pPr>
            <a:r>
              <a:rPr b="0" lang="pt-BR" sz="2560" spc="-1" strike="noStrike">
                <a:solidFill>
                  <a:srgbClr val="ffffff"/>
                </a:solidFill>
                <a:latin typeface="Roboto"/>
                <a:ea typeface="Roboto"/>
              </a:rPr>
              <a:t>Inclusão de pontes que conectam os codificadores e decodificadores do mesmo nível.</a:t>
            </a:r>
            <a:br/>
            <a:r>
              <a:rPr b="0" lang="pt-BR" sz="2560" spc="-1" strike="noStrike">
                <a:solidFill>
                  <a:srgbClr val="ffffff"/>
                </a:solidFill>
                <a:latin typeface="Roboto"/>
              </a:rPr>
              <a:t> </a:t>
            </a:r>
            <a:endParaRPr b="0" lang="pt-BR" sz="256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05640" algn="just">
              <a:lnSpc>
                <a:spcPct val="115000"/>
              </a:lnSpc>
              <a:buClr>
                <a:srgbClr val="ffffff"/>
              </a:buClr>
              <a:buFont typeface="Roboto"/>
              <a:buChar char="○"/>
            </a:pPr>
            <a:r>
              <a:rPr b="0" lang="pt-BR" sz="2560" spc="-1" strike="noStrike">
                <a:solidFill>
                  <a:srgbClr val="ffffff"/>
                </a:solidFill>
                <a:latin typeface="Roboto"/>
                <a:ea typeface="Roboto"/>
              </a:rPr>
              <a:t>Essa conexão permite que os mapas produzidos pelos codificadores sejam combinados com as convoluções reversas dos decodificadores correspondentes.</a:t>
            </a:r>
            <a:br/>
            <a:r>
              <a:rPr b="0" lang="pt-BR" sz="2560" spc="-1" strike="noStrike">
                <a:solidFill>
                  <a:srgbClr val="ffffff"/>
                </a:solidFill>
                <a:latin typeface="Roboto"/>
              </a:rPr>
              <a:t> </a:t>
            </a:r>
            <a:endParaRPr b="0" lang="pt-BR" sz="2560" spc="-1" strike="noStrike">
              <a:solidFill>
                <a:srgbClr val="000000"/>
              </a:solidFill>
              <a:latin typeface="Arial"/>
            </a:endParaRPr>
          </a:p>
          <a:p>
            <a:pPr lvl="1" marL="914400" indent="-305640" algn="just">
              <a:lnSpc>
                <a:spcPct val="115000"/>
              </a:lnSpc>
              <a:buClr>
                <a:srgbClr val="ffffff"/>
              </a:buClr>
              <a:buFont typeface="Roboto"/>
              <a:buChar char="○"/>
            </a:pPr>
            <a:r>
              <a:rPr b="0" lang="pt-BR" sz="2560" spc="-1" strike="noStrike">
                <a:solidFill>
                  <a:srgbClr val="ffffff"/>
                </a:solidFill>
                <a:latin typeface="Roboto"/>
                <a:ea typeface="Roboto"/>
              </a:rPr>
              <a:t>Ao unir esses elementos, mais dados ficam disponíveis para a fase de decodificação, enriquecendo os mapas previstos pelos decodificadores.</a:t>
            </a:r>
            <a:endParaRPr b="0" lang="pt-BR" sz="256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endParaRPr b="0" lang="pt-BR" sz="256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3. Arquitetura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388080" y="1489680"/>
            <a:ext cx="8367840" cy="34452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marL="914400" algn="just">
              <a:lnSpc>
                <a:spcPct val="115000"/>
              </a:lnSpc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15000"/>
              </a:lnSpc>
              <a:spcBef>
                <a:spcPts val="1199"/>
              </a:spcBef>
              <a:spcAft>
                <a:spcPts val="1199"/>
              </a:spcAft>
            </a:pPr>
            <a:endParaRPr b="0" lang="pt-BR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6" name="Google Shape;101;p19" descr=""/>
          <p:cNvPicPr/>
          <p:nvPr/>
        </p:nvPicPr>
        <p:blipFill>
          <a:blip r:embed="rId1"/>
          <a:stretch/>
        </p:blipFill>
        <p:spPr>
          <a:xfrm>
            <a:off x="1542240" y="1489680"/>
            <a:ext cx="5280120" cy="3445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4. Metodologia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388080" y="148968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just">
              <a:lnSpc>
                <a:spcPct val="105000"/>
              </a:lnSpc>
            </a:pPr>
            <a:r>
              <a:rPr b="0" lang="pt-BR" sz="1500" spc="-1" strike="noStrike">
                <a:solidFill>
                  <a:srgbClr val="ffffff"/>
                </a:solidFill>
                <a:latin typeface="Roboto"/>
                <a:ea typeface="Roboto"/>
              </a:rPr>
              <a:t>O projeto desdobra-se em três partes fundamentais. Na primeira etapa, procede-se à aquisição dos dados diretamente da base de dados do IsicDataChallenge2018.</a:t>
            </a:r>
            <a:br/>
            <a:endParaRPr b="0" lang="pt-BR" sz="15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5000"/>
              </a:lnSpc>
              <a:spcBef>
                <a:spcPts val="1199"/>
              </a:spcBef>
            </a:pPr>
            <a:r>
              <a:rPr b="0" lang="pt-BR" sz="1500" spc="-1" strike="noStrike">
                <a:solidFill>
                  <a:srgbClr val="ffffff"/>
                </a:solidFill>
                <a:latin typeface="Roboto"/>
                <a:ea typeface="Roboto"/>
              </a:rPr>
              <a:t>A segunda etapa envolve a implementação do modelo destinado ao treinamento, utilizando a biblioteca TensorFlow e adotando a arquitetura Unet.</a:t>
            </a:r>
            <a:br/>
            <a:endParaRPr b="0" lang="pt-BR" sz="15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5000"/>
              </a:lnSpc>
              <a:spcBef>
                <a:spcPts val="1199"/>
              </a:spcBef>
            </a:pPr>
            <a:r>
              <a:rPr b="0" lang="pt-BR" sz="1500" spc="-1" strike="noStrike">
                <a:solidFill>
                  <a:srgbClr val="ffffff"/>
                </a:solidFill>
                <a:latin typeface="Roboto"/>
                <a:ea typeface="Roboto"/>
              </a:rPr>
              <a:t>Por fim, a terceira etapa do projeto corresponde ao momento em que o modelo treinado é carregado. Nessa fase, as funções são executadas para realizar uma comparação entre a máscara prevista pelo modelo e a máscara original do conjunto de dados.</a:t>
            </a: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5000"/>
              </a:lnSpc>
              <a:spcBef>
                <a:spcPts val="1199"/>
              </a:spcBef>
              <a:spcAft>
                <a:spcPts val="1199"/>
              </a:spcAft>
            </a:pP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388080" y="457920"/>
            <a:ext cx="8367840" cy="685800"/>
          </a:xfrm>
          <a:prstGeom prst="rect">
            <a:avLst/>
          </a:prstGeom>
          <a:noFill/>
          <a:ln>
            <a:noFill/>
          </a:ln>
        </p:spPr>
        <p:txBody>
          <a:bodyPr tIns="91440" bIns="91440" anchor="b">
            <a:normAutofit/>
          </a:bodyPr>
          <a:p>
            <a:pPr>
              <a:lnSpc>
                <a:spcPct val="100000"/>
              </a:lnSpc>
            </a:pPr>
            <a:r>
              <a:rPr b="0" lang="pt-BR" sz="3000" spc="-1" strike="noStrike">
                <a:solidFill>
                  <a:srgbClr val="ffffff"/>
                </a:solidFill>
                <a:latin typeface="Roboto Slab"/>
                <a:ea typeface="Roboto Slab"/>
              </a:rPr>
              <a:t>4. Metodologia - Treinamento</a:t>
            </a:r>
            <a:endParaRPr b="0" lang="pt-BR" sz="3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388080" y="1489680"/>
            <a:ext cx="8367840" cy="3078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rmAutofit/>
          </a:bodyPr>
          <a:p>
            <a:pPr algn="just">
              <a:lnSpc>
                <a:spcPct val="105000"/>
              </a:lnSpc>
            </a:pPr>
            <a:r>
              <a:rPr b="0" lang="pt-BR" sz="1500" spc="-1" strike="noStrike">
                <a:solidFill>
                  <a:srgbClr val="ffffff"/>
                </a:solidFill>
                <a:latin typeface="Roboto"/>
                <a:ea typeface="Roboto"/>
              </a:rPr>
              <a:t>O treinamento foi executado com um conjunto de 1000 imagens e a abordagem adotada envolveu o processamento das imagens em diferentes épocas ( 5, 10, 15 e 20) para garantir uma avaliação comparativa.</a:t>
            </a: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5000"/>
              </a:lnSpc>
              <a:spcBef>
                <a:spcPts val="1199"/>
              </a:spcBef>
            </a:pPr>
            <a:r>
              <a:rPr b="0" lang="pt-BR" sz="1500" spc="-1" strike="noStrike">
                <a:solidFill>
                  <a:srgbClr val="ffffff"/>
                </a:solidFill>
                <a:latin typeface="Roboto"/>
                <a:ea typeface="Roboto"/>
              </a:rPr>
              <a:t>Para subdivisão das imagens e máscaras, usamos um formato 60-20-20.</a:t>
            </a: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5000"/>
              </a:lnSpc>
              <a:spcBef>
                <a:spcPts val="1199"/>
              </a:spcBef>
            </a:pPr>
            <a:r>
              <a:rPr b="0" lang="pt-BR" sz="1500" spc="-1" strike="noStrike">
                <a:solidFill>
                  <a:srgbClr val="ffffff"/>
                </a:solidFill>
                <a:latin typeface="Roboto"/>
                <a:ea typeface="Roboto"/>
              </a:rPr>
              <a:t>60% -&gt; Testes posteriores ao treinamento</a:t>
            </a: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5000"/>
              </a:lnSpc>
              <a:spcBef>
                <a:spcPts val="1199"/>
              </a:spcBef>
            </a:pPr>
            <a:r>
              <a:rPr b="0" lang="pt-BR" sz="1500" spc="-1" strike="noStrike">
                <a:solidFill>
                  <a:srgbClr val="ffffff"/>
                </a:solidFill>
                <a:latin typeface="Roboto"/>
                <a:ea typeface="Roboto"/>
              </a:rPr>
              <a:t>20% -&gt; Designadas para validação</a:t>
            </a: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5000"/>
              </a:lnSpc>
              <a:spcBef>
                <a:spcPts val="1199"/>
              </a:spcBef>
            </a:pPr>
            <a:r>
              <a:rPr b="0" lang="pt-BR" sz="1500" spc="-1" strike="noStrike">
                <a:solidFill>
                  <a:srgbClr val="ffffff"/>
                </a:solidFill>
                <a:latin typeface="Roboto"/>
                <a:ea typeface="Roboto"/>
              </a:rPr>
              <a:t>20% -&gt; Destinadas ao próprio processo de treinamento</a:t>
            </a: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5000"/>
              </a:lnSpc>
              <a:spcBef>
                <a:spcPts val="1199"/>
              </a:spcBef>
            </a:pPr>
            <a:r>
              <a:rPr b="0" lang="pt-BR" sz="1500" spc="-1" strike="noStrike">
                <a:solidFill>
                  <a:srgbClr val="ffffff"/>
                </a:solidFill>
                <a:latin typeface="Roboto"/>
                <a:ea typeface="Roboto"/>
              </a:rPr>
              <a:t>Experimentamos outras proporções de divisão, como a 20-40-40, porém a que mais se adequou ao modelo foi a 60-20-20.</a:t>
            </a: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  <a:p>
            <a:pPr algn="just">
              <a:lnSpc>
                <a:spcPct val="105000"/>
              </a:lnSpc>
              <a:spcBef>
                <a:spcPts val="1199"/>
              </a:spcBef>
              <a:spcAft>
                <a:spcPts val="1199"/>
              </a:spcAft>
            </a:pPr>
            <a:endParaRPr b="0" lang="pt-BR" sz="15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4065"/>
      </a:dk2>
      <a:lt2>
        <a:srgbClr val="cfd8dc"/>
      </a:lt2>
      <a:accent1>
        <a:srgbClr val="0277bd"/>
      </a:accent1>
      <a:accent2>
        <a:srgbClr val="558b2f"/>
      </a:accent2>
      <a:accent3>
        <a:srgbClr val="009688"/>
      </a:accent3>
      <a:accent4>
        <a:srgbClr val="039be5"/>
      </a:accent4>
      <a:accent5>
        <a:srgbClr val="8bc34a"/>
      </a:accent5>
      <a:accent6>
        <a:srgbClr val="ffeb38"/>
      </a:accent6>
      <a:hlink>
        <a:srgbClr val="8bc34a"/>
      </a:hlink>
      <a:folHlink>
        <a:srgbClr val="8bc34a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32</TotalTime>
  <Application>LibreOffice/6.0.7.3$Linux_X86_64 LibreOffice_project/00m0$Build-3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pt-BR</dc:language>
  <cp:lastModifiedBy/>
  <dcterms:modified xsi:type="dcterms:W3CDTF">2023-08-10T13:49:12Z</dcterms:modified>
  <cp:revision>1</cp:revision>
  <dc:subject/>
  <dc:title/>
</cp:coreProperties>
</file>